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0" r:id="rId10"/>
    <p:sldId id="266" r:id="rId11"/>
    <p:sldId id="267" r:id="rId12"/>
    <p:sldId id="269" r:id="rId13"/>
    <p:sldId id="261" r:id="rId14"/>
    <p:sldId id="268" r:id="rId15"/>
    <p:sldId id="282" r:id="rId16"/>
    <p:sldId id="283" r:id="rId17"/>
    <p:sldId id="279" r:id="rId18"/>
    <p:sldId id="281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19" autoAdjust="0"/>
  </p:normalViewPr>
  <p:slideViewPr>
    <p:cSldViewPr snapToGrid="0" snapToObjects="1">
      <p:cViewPr varScale="1">
        <p:scale>
          <a:sx n="71" d="100"/>
          <a:sy n="71" d="100"/>
        </p:scale>
        <p:origin x="11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23115-3F6F-4916-93ED-8DF3925CBD09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CE15296-3A99-4836-B2C4-F084B01D035F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Sensing a complex environment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D3656C5F-2DC7-40B1-9562-C5FBEBA07695}" type="parTrans" cxnId="{F0310A31-20D1-4161-848D-904AF1541914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0033CF26-9F30-4562-905C-3B6543D3B49B}" type="sibTrans" cxnId="{F0310A31-20D1-4161-848D-904AF1541914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2BC1068-B548-4BFE-9E54-1BA75170C605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Connectivity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E759FDE0-4042-4A58-BAC0-17242C2EF8D3}" type="parTrans" cxnId="{BA5BD7F1-3BE0-41F6-A395-D854188E30B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ED0009BE-3D13-44F1-A63A-39177EA5C829}" type="sibTrans" cxnId="{BA5BD7F1-3BE0-41F6-A395-D854188E30BF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F67A951-A19B-4BE4-A5FC-45F5D0F77D43}">
      <dgm:prSet phldrT="[Text]"/>
      <dgm:spPr/>
      <dgm:t>
        <a:bodyPr/>
        <a:lstStyle/>
        <a:p>
          <a:r>
            <a:rPr lang="en-US" b="1" dirty="0" smtClean="0">
              <a:solidFill>
                <a:sysClr val="windowText" lastClr="000000"/>
              </a:solidFill>
            </a:rPr>
            <a:t>Power </a:t>
          </a:r>
          <a:endParaRPr lang="en-US" b="1" dirty="0">
            <a:solidFill>
              <a:sysClr val="windowText" lastClr="000000"/>
            </a:solidFill>
          </a:endParaRPr>
        </a:p>
      </dgm:t>
    </dgm:pt>
    <dgm:pt modelId="{8D57DF35-9C8E-4048-A1B3-FF955B258590}" type="parTrans" cxnId="{62DF41F2-B5B8-401F-AAF1-1E4B54DD090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D8EB3C67-9821-4EF6-B60D-C8F4EFAB466D}" type="sibTrans" cxnId="{62DF41F2-B5B8-401F-AAF1-1E4B54DD090A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F58F71C2-DE8D-4D4F-8873-E06C778EFA8A}">
      <dgm:prSet phldrT="[Text]"/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</a:rPr>
            <a:t>Innovative ways to sense and deliver information from physical world to the cloud</a:t>
          </a:r>
          <a:endParaRPr lang="en-US" dirty="0">
            <a:solidFill>
              <a:sysClr val="windowText" lastClr="000000"/>
            </a:solidFill>
          </a:endParaRPr>
        </a:p>
      </dgm:t>
    </dgm:pt>
    <dgm:pt modelId="{473C8744-7216-4BE7-9C35-B30A35E15E93}" type="parTrans" cxnId="{BDE2B769-A01F-43EA-941E-D17B11F5030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84BC2A85-0DE9-4965-A861-84FB4D026168}" type="sibTrans" cxnId="{BDE2B769-A01F-43EA-941E-D17B11F50307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468CD2D6-FBE8-435B-AD2D-BC40DC2E1BA3}">
      <dgm:prSet phldrT="[Text]"/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</a:rPr>
            <a:t>Variety of wired and wireless standards are required to enable different application needs</a:t>
          </a:r>
          <a:endParaRPr lang="en-US" dirty="0">
            <a:solidFill>
              <a:sysClr val="windowText" lastClr="000000"/>
            </a:solidFill>
          </a:endParaRPr>
        </a:p>
      </dgm:t>
    </dgm:pt>
    <dgm:pt modelId="{62B514D6-6BC1-42B3-8F50-03FD99483B6D}" type="parTrans" cxnId="{C4C8B943-DCDC-4A08-9672-04B5D3D821F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1B38C2D7-F755-41E4-82CC-81CDAC528EEF}" type="sibTrans" cxnId="{C4C8B943-DCDC-4A08-9672-04B5D3D821F1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3568DF6F-EECB-4763-B3FC-AA89741E5001}">
      <dgm:prSet phldrT="[Text]"/>
      <dgm:spPr/>
      <dgm:t>
        <a:bodyPr/>
        <a:lstStyle/>
        <a:p>
          <a:r>
            <a:rPr lang="en-US" dirty="0" smtClean="0">
              <a:solidFill>
                <a:sysClr val="windowText" lastClr="000000"/>
              </a:solidFill>
            </a:rPr>
            <a:t>Many </a:t>
          </a:r>
          <a:r>
            <a:rPr lang="en-US" dirty="0" err="1" smtClean="0">
              <a:solidFill>
                <a:sysClr val="windowText" lastClr="000000"/>
              </a:solidFill>
            </a:rPr>
            <a:t>IoT</a:t>
          </a:r>
          <a:r>
            <a:rPr lang="en-US" dirty="0" smtClean="0">
              <a:solidFill>
                <a:sysClr val="windowText" lastClr="000000"/>
              </a:solidFill>
            </a:rPr>
            <a:t> applications need to run for years over battery and reduce the overall energy consumption</a:t>
          </a:r>
          <a:endParaRPr lang="en-US" dirty="0">
            <a:solidFill>
              <a:sysClr val="windowText" lastClr="000000"/>
            </a:solidFill>
          </a:endParaRPr>
        </a:p>
      </dgm:t>
    </dgm:pt>
    <dgm:pt modelId="{66DA91B4-FBE5-4958-86BD-4503E5C4E1F1}" type="parTrans" cxnId="{A4DA7A19-BE99-47BE-89CD-430BBA3ED07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CBD76B81-5728-4A3C-9286-91AC857673B3}" type="sibTrans" cxnId="{A4DA7A19-BE99-47BE-89CD-430BBA3ED07D}">
      <dgm:prSet/>
      <dgm:spPr/>
      <dgm:t>
        <a:bodyPr/>
        <a:lstStyle/>
        <a:p>
          <a:endParaRPr lang="en-US">
            <a:solidFill>
              <a:sysClr val="windowText" lastClr="000000"/>
            </a:solidFill>
          </a:endParaRPr>
        </a:p>
      </dgm:t>
    </dgm:pt>
    <dgm:pt modelId="{BD473E1D-D6EA-4FA9-836D-4EB85A1297F3}" type="pres">
      <dgm:prSet presAssocID="{5E823115-3F6F-4916-93ED-8DF3925CBD09}" presName="diagram" presStyleCnt="0">
        <dgm:presLayoutVars>
          <dgm:dir/>
          <dgm:resizeHandles val="exact"/>
        </dgm:presLayoutVars>
      </dgm:prSet>
      <dgm:spPr/>
    </dgm:pt>
    <dgm:pt modelId="{8DFA5110-5B3A-4012-B60C-9742452D03F6}" type="pres">
      <dgm:prSet presAssocID="{3CE15296-3A99-4836-B2C4-F084B01D035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20CC8E-F255-497A-AB6B-C5D85E1FFCD3}" type="pres">
      <dgm:prSet presAssocID="{0033CF26-9F30-4562-905C-3B6543D3B49B}" presName="sibTrans" presStyleCnt="0"/>
      <dgm:spPr/>
    </dgm:pt>
    <dgm:pt modelId="{72704BE8-BD4B-4743-A529-5D7369609CA5}" type="pres">
      <dgm:prSet presAssocID="{C2BC1068-B548-4BFE-9E54-1BA75170C60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FBBA49-7E5D-41A3-B7D1-1184A5639774}" type="pres">
      <dgm:prSet presAssocID="{ED0009BE-3D13-44F1-A63A-39177EA5C829}" presName="sibTrans" presStyleCnt="0"/>
      <dgm:spPr/>
    </dgm:pt>
    <dgm:pt modelId="{6309FD1C-4212-4522-AB7D-B2A646C558ED}" type="pres">
      <dgm:prSet presAssocID="{FF67A951-A19B-4BE4-A5FC-45F5D0F77D4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3BBF01-4C48-4DCB-A52E-FA568311E7DE}" type="presOf" srcId="{3CE15296-3A99-4836-B2C4-F084B01D035F}" destId="{8DFA5110-5B3A-4012-B60C-9742452D03F6}" srcOrd="0" destOrd="0" presId="urn:microsoft.com/office/officeart/2005/8/layout/default"/>
    <dgm:cxn modelId="{49F8647D-6553-4202-AE56-1C88220CD0AA}" type="presOf" srcId="{5E823115-3F6F-4916-93ED-8DF3925CBD09}" destId="{BD473E1D-D6EA-4FA9-836D-4EB85A1297F3}" srcOrd="0" destOrd="0" presId="urn:microsoft.com/office/officeart/2005/8/layout/default"/>
    <dgm:cxn modelId="{95219545-C19B-43EA-926F-6E7B62FACE29}" type="presOf" srcId="{3568DF6F-EECB-4763-B3FC-AA89741E5001}" destId="{6309FD1C-4212-4522-AB7D-B2A646C558ED}" srcOrd="0" destOrd="1" presId="urn:microsoft.com/office/officeart/2005/8/layout/default"/>
    <dgm:cxn modelId="{62DF41F2-B5B8-401F-AAF1-1E4B54DD090A}" srcId="{5E823115-3F6F-4916-93ED-8DF3925CBD09}" destId="{FF67A951-A19B-4BE4-A5FC-45F5D0F77D43}" srcOrd="2" destOrd="0" parTransId="{8D57DF35-9C8E-4048-A1B3-FF955B258590}" sibTransId="{D8EB3C67-9821-4EF6-B60D-C8F4EFAB466D}"/>
    <dgm:cxn modelId="{F0310A31-20D1-4161-848D-904AF1541914}" srcId="{5E823115-3F6F-4916-93ED-8DF3925CBD09}" destId="{3CE15296-3A99-4836-B2C4-F084B01D035F}" srcOrd="0" destOrd="0" parTransId="{D3656C5F-2DC7-40B1-9562-C5FBEBA07695}" sibTransId="{0033CF26-9F30-4562-905C-3B6543D3B49B}"/>
    <dgm:cxn modelId="{C4C8B943-DCDC-4A08-9672-04B5D3D821F1}" srcId="{C2BC1068-B548-4BFE-9E54-1BA75170C605}" destId="{468CD2D6-FBE8-435B-AD2D-BC40DC2E1BA3}" srcOrd="0" destOrd="0" parTransId="{62B514D6-6BC1-42B3-8F50-03FD99483B6D}" sibTransId="{1B38C2D7-F755-41E4-82CC-81CDAC528EEF}"/>
    <dgm:cxn modelId="{DB1772AB-8B30-4A61-A3A5-EF70F3FB6CD6}" type="presOf" srcId="{468CD2D6-FBE8-435B-AD2D-BC40DC2E1BA3}" destId="{72704BE8-BD4B-4743-A529-5D7369609CA5}" srcOrd="0" destOrd="1" presId="urn:microsoft.com/office/officeart/2005/8/layout/default"/>
    <dgm:cxn modelId="{BA5BD7F1-3BE0-41F6-A395-D854188E30BF}" srcId="{5E823115-3F6F-4916-93ED-8DF3925CBD09}" destId="{C2BC1068-B548-4BFE-9E54-1BA75170C605}" srcOrd="1" destOrd="0" parTransId="{E759FDE0-4042-4A58-BAC0-17242C2EF8D3}" sibTransId="{ED0009BE-3D13-44F1-A63A-39177EA5C829}"/>
    <dgm:cxn modelId="{EB0CEDA3-FA10-4338-AF97-A2283C50C456}" type="presOf" srcId="{FF67A951-A19B-4BE4-A5FC-45F5D0F77D43}" destId="{6309FD1C-4212-4522-AB7D-B2A646C558ED}" srcOrd="0" destOrd="0" presId="urn:microsoft.com/office/officeart/2005/8/layout/default"/>
    <dgm:cxn modelId="{BDE2B769-A01F-43EA-941E-D17B11F50307}" srcId="{3CE15296-3A99-4836-B2C4-F084B01D035F}" destId="{F58F71C2-DE8D-4D4F-8873-E06C778EFA8A}" srcOrd="0" destOrd="0" parTransId="{473C8744-7216-4BE7-9C35-B30A35E15E93}" sibTransId="{84BC2A85-0DE9-4965-A861-84FB4D026168}"/>
    <dgm:cxn modelId="{C9BAC3F3-6ADB-4E9B-8989-24D02FB080BB}" type="presOf" srcId="{F58F71C2-DE8D-4D4F-8873-E06C778EFA8A}" destId="{8DFA5110-5B3A-4012-B60C-9742452D03F6}" srcOrd="0" destOrd="1" presId="urn:microsoft.com/office/officeart/2005/8/layout/default"/>
    <dgm:cxn modelId="{A4DA7A19-BE99-47BE-89CD-430BBA3ED07D}" srcId="{FF67A951-A19B-4BE4-A5FC-45F5D0F77D43}" destId="{3568DF6F-EECB-4763-B3FC-AA89741E5001}" srcOrd="0" destOrd="0" parTransId="{66DA91B4-FBE5-4958-86BD-4503E5C4E1F1}" sibTransId="{CBD76B81-5728-4A3C-9286-91AC857673B3}"/>
    <dgm:cxn modelId="{4B55ECB3-CE7A-406F-904B-8807BC34F8D2}" type="presOf" srcId="{C2BC1068-B548-4BFE-9E54-1BA75170C605}" destId="{72704BE8-BD4B-4743-A529-5D7369609CA5}" srcOrd="0" destOrd="0" presId="urn:microsoft.com/office/officeart/2005/8/layout/default"/>
    <dgm:cxn modelId="{D3C1BAF8-C97E-4770-907E-5564A6DB9501}" type="presParOf" srcId="{BD473E1D-D6EA-4FA9-836D-4EB85A1297F3}" destId="{8DFA5110-5B3A-4012-B60C-9742452D03F6}" srcOrd="0" destOrd="0" presId="urn:microsoft.com/office/officeart/2005/8/layout/default"/>
    <dgm:cxn modelId="{45869ECB-A0EC-4301-A94B-CCDDF1A00225}" type="presParOf" srcId="{BD473E1D-D6EA-4FA9-836D-4EB85A1297F3}" destId="{F820CC8E-F255-497A-AB6B-C5D85E1FFCD3}" srcOrd="1" destOrd="0" presId="urn:microsoft.com/office/officeart/2005/8/layout/default"/>
    <dgm:cxn modelId="{2A85EB39-E1E6-4782-A849-6BEB84859F68}" type="presParOf" srcId="{BD473E1D-D6EA-4FA9-836D-4EB85A1297F3}" destId="{72704BE8-BD4B-4743-A529-5D7369609CA5}" srcOrd="2" destOrd="0" presId="urn:microsoft.com/office/officeart/2005/8/layout/default"/>
    <dgm:cxn modelId="{C33A7741-6329-4483-B674-F71903527E5D}" type="presParOf" srcId="{BD473E1D-D6EA-4FA9-836D-4EB85A1297F3}" destId="{83FBBA49-7E5D-41A3-B7D1-1184A5639774}" srcOrd="3" destOrd="0" presId="urn:microsoft.com/office/officeart/2005/8/layout/default"/>
    <dgm:cxn modelId="{512BB9AF-FDA4-4245-B93F-11127E6064CF}" type="presParOf" srcId="{BD473E1D-D6EA-4FA9-836D-4EB85A1297F3}" destId="{6309FD1C-4212-4522-AB7D-B2A646C558E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FA5110-5B3A-4012-B60C-9742452D03F6}">
      <dsp:nvSpPr>
        <dsp:cNvPr id="0" name=""/>
        <dsp:cNvSpPr/>
      </dsp:nvSpPr>
      <dsp:spPr>
        <a:xfrm>
          <a:off x="638039" y="903"/>
          <a:ext cx="3336813" cy="20020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Text" lastClr="000000"/>
              </a:solidFill>
            </a:rPr>
            <a:t>Sensing a complex environment</a:t>
          </a:r>
          <a:endParaRPr lang="en-US" sz="2300" b="1" kern="1200" dirty="0">
            <a:solidFill>
              <a:sysClr val="windowText" lastClr="00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ysClr val="windowText" lastClr="000000"/>
              </a:solidFill>
            </a:rPr>
            <a:t>Innovative ways to sense and deliver information from physical world to the cloud</a:t>
          </a:r>
          <a:endParaRPr lang="en-US" sz="1800" kern="1200" dirty="0">
            <a:solidFill>
              <a:sysClr val="windowText" lastClr="000000"/>
            </a:solidFill>
          </a:endParaRPr>
        </a:p>
      </dsp:txBody>
      <dsp:txXfrm>
        <a:off x="638039" y="903"/>
        <a:ext cx="3336813" cy="2002088"/>
      </dsp:txXfrm>
    </dsp:sp>
    <dsp:sp modelId="{72704BE8-BD4B-4743-A529-5D7369609CA5}">
      <dsp:nvSpPr>
        <dsp:cNvPr id="0" name=""/>
        <dsp:cNvSpPr/>
      </dsp:nvSpPr>
      <dsp:spPr>
        <a:xfrm>
          <a:off x="4308534" y="903"/>
          <a:ext cx="3336813" cy="2002088"/>
        </a:xfrm>
        <a:prstGeom prst="rect">
          <a:avLst/>
        </a:prstGeom>
        <a:solidFill>
          <a:schemeClr val="accent3">
            <a:hueOff val="-1267033"/>
            <a:satOff val="8160"/>
            <a:lumOff val="29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Text" lastClr="000000"/>
              </a:solidFill>
            </a:rPr>
            <a:t>Connectivity</a:t>
          </a:r>
          <a:endParaRPr lang="en-US" sz="2300" b="1" kern="1200" dirty="0">
            <a:solidFill>
              <a:sysClr val="windowText" lastClr="00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ysClr val="windowText" lastClr="000000"/>
              </a:solidFill>
            </a:rPr>
            <a:t>Variety of wired and wireless standards are required to enable different application needs</a:t>
          </a:r>
          <a:endParaRPr lang="en-US" sz="1800" kern="1200" dirty="0">
            <a:solidFill>
              <a:sysClr val="windowText" lastClr="000000"/>
            </a:solidFill>
          </a:endParaRPr>
        </a:p>
      </dsp:txBody>
      <dsp:txXfrm>
        <a:off x="4308534" y="903"/>
        <a:ext cx="3336813" cy="2002088"/>
      </dsp:txXfrm>
    </dsp:sp>
    <dsp:sp modelId="{6309FD1C-4212-4522-AB7D-B2A646C558ED}">
      <dsp:nvSpPr>
        <dsp:cNvPr id="0" name=""/>
        <dsp:cNvSpPr/>
      </dsp:nvSpPr>
      <dsp:spPr>
        <a:xfrm>
          <a:off x="2473286" y="2336673"/>
          <a:ext cx="3336813" cy="2002088"/>
        </a:xfrm>
        <a:prstGeom prst="rect">
          <a:avLst/>
        </a:prstGeom>
        <a:solidFill>
          <a:schemeClr val="accent3">
            <a:hueOff val="-2534067"/>
            <a:satOff val="16319"/>
            <a:lumOff val="5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b="1" kern="1200" dirty="0" smtClean="0">
              <a:solidFill>
                <a:sysClr val="windowText" lastClr="000000"/>
              </a:solidFill>
            </a:rPr>
            <a:t>Power </a:t>
          </a:r>
          <a:endParaRPr lang="en-US" sz="2300" b="1" kern="1200" dirty="0">
            <a:solidFill>
              <a:sysClr val="windowText" lastClr="000000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>
              <a:solidFill>
                <a:sysClr val="windowText" lastClr="000000"/>
              </a:solidFill>
            </a:rPr>
            <a:t>Many </a:t>
          </a:r>
          <a:r>
            <a:rPr lang="en-US" sz="1800" kern="1200" dirty="0" err="1" smtClean="0">
              <a:solidFill>
                <a:sysClr val="windowText" lastClr="000000"/>
              </a:solidFill>
            </a:rPr>
            <a:t>IoT</a:t>
          </a:r>
          <a:r>
            <a:rPr lang="en-US" sz="1800" kern="1200" dirty="0" smtClean="0">
              <a:solidFill>
                <a:sysClr val="windowText" lastClr="000000"/>
              </a:solidFill>
            </a:rPr>
            <a:t> applications need to run for years over battery and reduce the overall energy consumption</a:t>
          </a:r>
          <a:endParaRPr lang="en-US" sz="1800" kern="1200" dirty="0">
            <a:solidFill>
              <a:sysClr val="windowText" lastClr="000000"/>
            </a:solidFill>
          </a:endParaRPr>
        </a:p>
      </dsp:txBody>
      <dsp:txXfrm>
        <a:off x="2473286" y="2336673"/>
        <a:ext cx="3336813" cy="2002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7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3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252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08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47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2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48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37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72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2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26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54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85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592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1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hyperlink" Target="http://www.labcenter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fronicsblog.com/2021/11/how-to-add-new-libraries-into-proteus.html?m=1" TargetMode="External"/><Relationship Id="rId2" Type="http://schemas.openxmlformats.org/officeDocument/2006/relationships/hyperlink" Target="https://www.afronicsblog.com/2021/11/how-to-download-and-install-proteus-813.html#google_vignett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rduino.cc/en/software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Part 1: </a:t>
            </a:r>
            <a:r>
              <a:rPr sz="4400" dirty="0" smtClean="0"/>
              <a:t>Introduction </a:t>
            </a:r>
            <a:r>
              <a:rPr sz="4400" dirty="0"/>
              <a:t>to </a:t>
            </a:r>
            <a:r>
              <a:rPr sz="4400" dirty="0" smtClean="0"/>
              <a:t>I</a:t>
            </a:r>
            <a:r>
              <a:rPr lang="en-US" sz="4400" dirty="0" smtClean="0"/>
              <a:t>OT</a:t>
            </a:r>
            <a:endParaRPr sz="4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Dr. Masyitah Abu</a:t>
            </a:r>
            <a:endParaRPr lang="en-US" dirty="0"/>
          </a:p>
        </p:txBody>
      </p:sp>
      <p:pic>
        <p:nvPicPr>
          <p:cNvPr id="5" name="Picture 4" descr="01-IoT-presentation-1-2048.jpg"/>
          <p:cNvPicPr>
            <a:picLocks noChangeAspect="1"/>
          </p:cNvPicPr>
          <p:nvPr/>
        </p:nvPicPr>
        <p:blipFill rotWithShape="1">
          <a:blip r:embed="rId2"/>
          <a:srcRect l="23333" t="33603" r="24723"/>
          <a:stretch/>
        </p:blipFill>
        <p:spPr>
          <a:xfrm>
            <a:off x="5457825" y="0"/>
            <a:ext cx="3676650" cy="352478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 descr="10-IoT-presentation-10-2048.jpg"/>
          <p:cNvPicPr>
            <a:picLocks noChangeAspect="1"/>
          </p:cNvPicPr>
          <p:nvPr/>
        </p:nvPicPr>
        <p:blipFill rotWithShape="1">
          <a:blip r:embed="rId2"/>
          <a:srcRect l="34583" t="18578" b="24478"/>
          <a:stretch/>
        </p:blipFill>
        <p:spPr>
          <a:xfrm>
            <a:off x="5069066" y="36513"/>
            <a:ext cx="4055884" cy="2647950"/>
          </a:xfrm>
          <a:prstGeom prst="rect">
            <a:avLst/>
          </a:prstGeom>
        </p:spPr>
      </p:pic>
      <p:pic>
        <p:nvPicPr>
          <p:cNvPr id="8" name="Picture 7" descr="11-IoT-presentation-11-2048.jpg"/>
          <p:cNvPicPr>
            <a:picLocks noChangeAspect="1"/>
          </p:cNvPicPr>
          <p:nvPr/>
        </p:nvPicPr>
        <p:blipFill rotWithShape="1">
          <a:blip r:embed="rId3"/>
          <a:srcRect t="23856" b="25033"/>
          <a:stretch/>
        </p:blipFill>
        <p:spPr>
          <a:xfrm>
            <a:off x="323850" y="1990238"/>
            <a:ext cx="5764696" cy="2209800"/>
          </a:xfrm>
          <a:prstGeom prst="rect">
            <a:avLst/>
          </a:prstGeom>
        </p:spPr>
      </p:pic>
      <p:pic>
        <p:nvPicPr>
          <p:cNvPr id="10" name="Picture 9" descr="13-IoT-presentation-13-2048.jpg"/>
          <p:cNvPicPr>
            <a:picLocks noChangeAspect="1"/>
          </p:cNvPicPr>
          <p:nvPr/>
        </p:nvPicPr>
        <p:blipFill rotWithShape="1">
          <a:blip r:embed="rId4"/>
          <a:srcRect t="26356" b="18645"/>
          <a:stretch/>
        </p:blipFill>
        <p:spPr>
          <a:xfrm>
            <a:off x="2998304" y="4276238"/>
            <a:ext cx="6088546" cy="251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114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245397"/>
              </p:ext>
            </p:extLst>
          </p:nvPr>
        </p:nvGraphicFramePr>
        <p:xfrm>
          <a:off x="430304" y="2356970"/>
          <a:ext cx="8283387" cy="4339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16-IoT-presentation-16-2048.jpg"/>
          <p:cNvPicPr>
            <a:picLocks noChangeAspect="1"/>
          </p:cNvPicPr>
          <p:nvPr/>
        </p:nvPicPr>
        <p:blipFill rotWithShape="1">
          <a:blip r:embed="rId7"/>
          <a:srcRect l="83542" t="18300" r="4583" b="64477"/>
          <a:stretch/>
        </p:blipFill>
        <p:spPr>
          <a:xfrm>
            <a:off x="267072" y="4229100"/>
            <a:ext cx="1085850" cy="1181100"/>
          </a:xfrm>
          <a:prstGeom prst="rect">
            <a:avLst/>
          </a:prstGeom>
        </p:spPr>
      </p:pic>
      <p:pic>
        <p:nvPicPr>
          <p:cNvPr id="8" name="Picture 7" descr="16-IoT-presentation-16-2048.jpg"/>
          <p:cNvPicPr>
            <a:picLocks noChangeAspect="1"/>
          </p:cNvPicPr>
          <p:nvPr/>
        </p:nvPicPr>
        <p:blipFill rotWithShape="1">
          <a:blip r:embed="rId7"/>
          <a:srcRect l="85000" t="45800" r="4584" b="39200"/>
          <a:stretch/>
        </p:blipFill>
        <p:spPr>
          <a:xfrm>
            <a:off x="7761191" y="2095500"/>
            <a:ext cx="952500" cy="1028700"/>
          </a:xfrm>
          <a:prstGeom prst="rect">
            <a:avLst/>
          </a:prstGeom>
        </p:spPr>
      </p:pic>
      <p:pic>
        <p:nvPicPr>
          <p:cNvPr id="9" name="Picture 8" descr="16-IoT-presentation-16-2048.jpg"/>
          <p:cNvPicPr>
            <a:picLocks noChangeAspect="1"/>
          </p:cNvPicPr>
          <p:nvPr/>
        </p:nvPicPr>
        <p:blipFill rotWithShape="1">
          <a:blip r:embed="rId7"/>
          <a:srcRect l="85516" t="66535" r="4068" b="13188"/>
          <a:stretch/>
        </p:blipFill>
        <p:spPr>
          <a:xfrm>
            <a:off x="6096000" y="4526802"/>
            <a:ext cx="952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81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30 minutes rest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57002"/>
            <a:ext cx="4181475" cy="29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850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Part 2: About Proteus and it’s basic tools</a:t>
            </a:r>
            <a:endParaRPr sz="44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Dr. Masyitah Abu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65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1359113"/>
          </a:xfrm>
        </p:spPr>
        <p:txBody>
          <a:bodyPr/>
          <a:lstStyle/>
          <a:p>
            <a:r>
              <a:rPr lang="en-US" dirty="0" smtClean="0"/>
              <a:t>Proteus is product of Lab-center Electronics Ltd </a:t>
            </a:r>
            <a:r>
              <a:rPr lang="en-US" dirty="0" smtClean="0">
                <a:hlinkClick r:id="rId2"/>
              </a:rPr>
              <a:t>http://www.labcenter.com/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04-Proteus-Circuit-Simulation-4-2048.jpg"/>
          <p:cNvPicPr>
            <a:picLocks noChangeAspect="1"/>
          </p:cNvPicPr>
          <p:nvPr/>
        </p:nvPicPr>
        <p:blipFill rotWithShape="1">
          <a:blip r:embed="rId3"/>
          <a:srcRect l="5833" t="41665" r="7083" b="6946"/>
          <a:stretch/>
        </p:blipFill>
        <p:spPr>
          <a:xfrm>
            <a:off x="590548" y="3181350"/>
            <a:ext cx="79629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install </a:t>
            </a:r>
            <a:r>
              <a:rPr lang="en-US" dirty="0" err="1" smtClean="0"/>
              <a:t>Protues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1" y="2410427"/>
            <a:ext cx="8429649" cy="330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915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libraries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37" y="2052637"/>
            <a:ext cx="6683739" cy="463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9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Installation Link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Install Proteus </a:t>
            </a:r>
            <a:r>
              <a:rPr lang="en-US" sz="2000" dirty="0"/>
              <a:t>8.13 2021: </a:t>
            </a:r>
            <a:r>
              <a:rPr lang="en-US" sz="2000" dirty="0">
                <a:hlinkClick r:id="rId2"/>
              </a:rPr>
              <a:t>https://</a:t>
            </a:r>
            <a:r>
              <a:rPr lang="en-US" sz="2000" dirty="0" smtClean="0">
                <a:hlinkClick r:id="rId2"/>
              </a:rPr>
              <a:t>www.afronicsblog.com/2021/11/how-to-download-and-install-proteus-813.html#google_vignette</a:t>
            </a:r>
            <a:endParaRPr lang="en-US" sz="2000" dirty="0" smtClean="0"/>
          </a:p>
          <a:p>
            <a:r>
              <a:rPr lang="en-US" sz="2000" dirty="0" smtClean="0"/>
              <a:t>Install </a:t>
            </a:r>
            <a:r>
              <a:rPr lang="en-US" sz="2000" dirty="0"/>
              <a:t>other driver: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www.afronicsblog.com/2021/11/how-to-add-new-libraries-into-proteus.html?m=1</a:t>
            </a:r>
            <a:endParaRPr lang="en-US" sz="2000" dirty="0" smtClean="0"/>
          </a:p>
          <a:p>
            <a:r>
              <a:rPr lang="en-US" sz="2000" dirty="0" smtClean="0"/>
              <a:t>Arduino Ide: </a:t>
            </a:r>
            <a:r>
              <a:rPr lang="en-US" sz="2000" dirty="0" smtClean="0">
                <a:hlinkClick r:id="rId4"/>
              </a:rPr>
              <a:t>https</a:t>
            </a:r>
            <a:r>
              <a:rPr lang="en-US" sz="2000" dirty="0">
                <a:hlinkClick r:id="rId4"/>
              </a:rPr>
              <a:t>://</a:t>
            </a:r>
            <a:r>
              <a:rPr lang="en-US" sz="2000" dirty="0" smtClean="0">
                <a:hlinkClick r:id="rId4"/>
              </a:rPr>
              <a:t>www.arduino.cc/en/software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584320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4677569" cy="2971051"/>
          </a:xfrm>
        </p:spPr>
        <p:txBody>
          <a:bodyPr/>
          <a:lstStyle/>
          <a:p>
            <a:r>
              <a:rPr lang="en-US" dirty="0" smtClean="0"/>
              <a:t>Setup Proteus in your workspace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24" y="0"/>
            <a:ext cx="3401376" cy="34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65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Proteus ISIS IDE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5-Proteus-Circuit-Simulation-5-2048.jpg"/>
          <p:cNvPicPr>
            <a:picLocks noChangeAspect="1"/>
          </p:cNvPicPr>
          <p:nvPr/>
        </p:nvPicPr>
        <p:blipFill rotWithShape="1">
          <a:blip r:embed="rId2"/>
          <a:srcRect t="28333"/>
          <a:stretch/>
        </p:blipFill>
        <p:spPr>
          <a:xfrm>
            <a:off x="209550" y="2019300"/>
            <a:ext cx="8801100" cy="473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79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IoT?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Internet of Things (</a:t>
            </a:r>
            <a:r>
              <a:rPr lang="en-US" sz="2000" b="1" dirty="0" err="1" smtClean="0"/>
              <a:t>IoT</a:t>
            </a:r>
            <a:r>
              <a:rPr lang="en-US" sz="2000" b="1" dirty="0" smtClean="0"/>
              <a:t>) </a:t>
            </a:r>
            <a:r>
              <a:rPr lang="en-US" sz="2000" dirty="0" smtClean="0"/>
              <a:t>is a system of devices connected to the Internet with the ability to collect and exchange data from users or environment with no human intervention.</a:t>
            </a:r>
          </a:p>
          <a:p>
            <a:r>
              <a:rPr lang="en-US" sz="2000" dirty="0" smtClean="0"/>
              <a:t>The device or the ‘thing’ in </a:t>
            </a:r>
            <a:r>
              <a:rPr lang="en-US" sz="2000" dirty="0" err="1" smtClean="0"/>
              <a:t>IoT</a:t>
            </a:r>
            <a:r>
              <a:rPr lang="en-US" sz="2000" dirty="0" smtClean="0"/>
              <a:t> could be any device embedded with </a:t>
            </a:r>
            <a:r>
              <a:rPr lang="en-US" sz="2000" b="1" dirty="0" smtClean="0"/>
              <a:t>electronics, software and sensor </a:t>
            </a:r>
            <a:r>
              <a:rPr lang="en-US" sz="2000" dirty="0" smtClean="0"/>
              <a:t>like a smart refrigerator, a smart air conditioner, lights in household, connected security systems or even a person with a heart monitor or an automobile. </a:t>
            </a:r>
            <a:endParaRPr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Proteus ISIS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6-Proteus-Circuit-Simulation-6-2048.jpg"/>
          <p:cNvPicPr>
            <a:picLocks noChangeAspect="1"/>
          </p:cNvPicPr>
          <p:nvPr/>
        </p:nvPicPr>
        <p:blipFill rotWithShape="1">
          <a:blip r:embed="rId2"/>
          <a:srcRect t="15556" b="8055"/>
          <a:stretch/>
        </p:blipFill>
        <p:spPr>
          <a:xfrm>
            <a:off x="558336" y="2076450"/>
            <a:ext cx="8179724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6" y="1993687"/>
            <a:ext cx="7524003" cy="1035263"/>
          </a:xfrm>
        </p:spPr>
        <p:txBody>
          <a:bodyPr/>
          <a:lstStyle/>
          <a:p>
            <a:r>
              <a:rPr lang="en-US" dirty="0" smtClean="0"/>
              <a:t>To select Component select Component Mode then click on icon “P” for place component (or simply press key ‘P’)</a:t>
            </a:r>
            <a:endParaRPr lang="en-US" dirty="0"/>
          </a:p>
        </p:txBody>
      </p:sp>
      <p:pic>
        <p:nvPicPr>
          <p:cNvPr id="4" name="Picture 3" descr="07-Proteus-Circuit-Simulation-7-2048.jpg"/>
          <p:cNvPicPr>
            <a:picLocks noChangeAspect="1"/>
          </p:cNvPicPr>
          <p:nvPr/>
        </p:nvPicPr>
        <p:blipFill rotWithShape="1">
          <a:blip r:embed="rId2"/>
          <a:srcRect t="28611"/>
          <a:stretch/>
        </p:blipFill>
        <p:spPr>
          <a:xfrm>
            <a:off x="990597" y="2870419"/>
            <a:ext cx="7305303" cy="391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0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Place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806663"/>
          </a:xfrm>
        </p:spPr>
        <p:txBody>
          <a:bodyPr/>
          <a:lstStyle/>
          <a:p>
            <a:r>
              <a:rPr lang="en-US" dirty="0" smtClean="0"/>
              <a:t>Simply type the component name in ‘Keywords’ text box and the select the category for the desire component.</a:t>
            </a:r>
            <a:endParaRPr lang="en-US" dirty="0"/>
          </a:p>
        </p:txBody>
      </p:sp>
      <p:pic>
        <p:nvPicPr>
          <p:cNvPr id="4" name="Picture 3" descr="08-Proteus-Circuit-Simulation-8-2048.jpg"/>
          <p:cNvPicPr>
            <a:picLocks noChangeAspect="1"/>
          </p:cNvPicPr>
          <p:nvPr/>
        </p:nvPicPr>
        <p:blipFill rotWithShape="1">
          <a:blip r:embed="rId2"/>
          <a:srcRect t="28889"/>
          <a:stretch/>
        </p:blipFill>
        <p:spPr>
          <a:xfrm>
            <a:off x="995173" y="3028950"/>
            <a:ext cx="7153650" cy="38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966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Component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9-Proteus-Circuit-Simulation-9-2048.jpg"/>
          <p:cNvPicPr>
            <a:picLocks noChangeAspect="1"/>
          </p:cNvPicPr>
          <p:nvPr/>
        </p:nvPicPr>
        <p:blipFill rotWithShape="1">
          <a:blip r:embed="rId2"/>
          <a:srcRect l="3333" t="26389" r="834" b="19722"/>
          <a:stretch/>
        </p:blipFill>
        <p:spPr>
          <a:xfrm>
            <a:off x="190498" y="2514600"/>
            <a:ext cx="8763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21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0-Proteus-Circuit-Simulation-10-2048.jpg"/>
          <p:cNvPicPr>
            <a:picLocks noChangeAspect="1"/>
          </p:cNvPicPr>
          <p:nvPr/>
        </p:nvPicPr>
        <p:blipFill rotWithShape="1">
          <a:blip r:embed="rId2"/>
          <a:srcRect t="31944" b="15556"/>
          <a:stretch/>
        </p:blipFill>
        <p:spPr>
          <a:xfrm>
            <a:off x="0" y="2419350"/>
            <a:ext cx="91440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8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Terminal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1-Proteus-Circuit-Simulation-11-2048.jpg"/>
          <p:cNvPicPr>
            <a:picLocks noChangeAspect="1"/>
          </p:cNvPicPr>
          <p:nvPr/>
        </p:nvPicPr>
        <p:blipFill rotWithShape="1">
          <a:blip r:embed="rId2"/>
          <a:srcRect l="33125" t="23610" r="35416" b="5001"/>
          <a:stretch/>
        </p:blipFill>
        <p:spPr>
          <a:xfrm>
            <a:off x="5219700" y="1592617"/>
            <a:ext cx="28765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88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Section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2-Proteus-Circuit-Simulation-12-2048.jpg"/>
          <p:cNvPicPr>
            <a:picLocks noChangeAspect="1"/>
          </p:cNvPicPr>
          <p:nvPr/>
        </p:nvPicPr>
        <p:blipFill rotWithShape="1">
          <a:blip r:embed="rId2"/>
          <a:srcRect l="208" t="18889" r="-208" b="29722"/>
          <a:stretch/>
        </p:blipFill>
        <p:spPr>
          <a:xfrm>
            <a:off x="19048" y="2590800"/>
            <a:ext cx="91440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14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Schematic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3-Proteus-Circuit-Simulation-13-2048.jpg"/>
          <p:cNvPicPr>
            <a:picLocks noChangeAspect="1"/>
          </p:cNvPicPr>
          <p:nvPr/>
        </p:nvPicPr>
        <p:blipFill rotWithShape="1">
          <a:blip r:embed="rId2"/>
          <a:srcRect l="18958" t="20834" r="20833" b="2499"/>
          <a:stretch/>
        </p:blipFill>
        <p:spPr>
          <a:xfrm>
            <a:off x="3581400" y="1562100"/>
            <a:ext cx="55054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92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4677569" cy="2971051"/>
          </a:xfrm>
        </p:spPr>
        <p:txBody>
          <a:bodyPr/>
          <a:lstStyle/>
          <a:p>
            <a:r>
              <a:rPr lang="en-US" sz="4400" dirty="0" smtClean="0"/>
              <a:t>Study simple component of </a:t>
            </a:r>
            <a:r>
              <a:rPr lang="en-US" sz="4400" dirty="0"/>
              <a:t>P</a:t>
            </a:r>
            <a:r>
              <a:rPr lang="en-US" sz="4400" dirty="0" smtClean="0"/>
              <a:t>roteus and create a report about basic tools of Proteus</a:t>
            </a:r>
            <a:endParaRPr lang="en-US" sz="44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24" y="0"/>
            <a:ext cx="3401376" cy="34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88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IoT</a:t>
            </a:r>
            <a:r>
              <a:rPr lang="en-US" dirty="0" smtClean="0"/>
              <a:t>?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We want to automate everything</a:t>
            </a:r>
          </a:p>
          <a:p>
            <a:r>
              <a:rPr lang="en-US" sz="2000" dirty="0" smtClean="0"/>
              <a:t>We want to control everything remotely</a:t>
            </a:r>
          </a:p>
          <a:p>
            <a:r>
              <a:rPr lang="en-US" sz="2000" dirty="0" smtClean="0"/>
              <a:t>We want to see data in real-time</a:t>
            </a:r>
            <a:endParaRPr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IoT</a:t>
            </a:r>
            <a:r>
              <a:rPr lang="en-US" dirty="0" smtClean="0"/>
              <a:t> (Sensor)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547" y="2088937"/>
            <a:ext cx="7524003" cy="2311613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Sensors </a:t>
            </a:r>
            <a:r>
              <a:rPr lang="en-US" sz="2000" dirty="0" smtClean="0"/>
              <a:t>are fitted everywhere across every devices collecting real-time data consistently.</a:t>
            </a:r>
          </a:p>
          <a:p>
            <a:r>
              <a:rPr lang="en-US" sz="2000" dirty="0" smtClean="0"/>
              <a:t>Every device has its unique id which makes the communication possible among them.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887" y="4129088"/>
            <a:ext cx="3547113" cy="27289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IoT</a:t>
            </a:r>
            <a:r>
              <a:rPr lang="en-US" dirty="0" smtClean="0"/>
              <a:t> (Communication)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47" y="5830887"/>
                <a:ext cx="7524003" cy="1009650"/>
              </a:xfrm>
            </p:spPr>
            <p:txBody>
              <a:bodyPr/>
              <a:lstStyle/>
              <a:p>
                <a:r>
                  <a:rPr lang="en-US" dirty="0" smtClean="0"/>
                  <a:t>Is it possible to assign addresses to all the devices in the world?</a:t>
                </a:r>
              </a:p>
              <a:p>
                <a:r>
                  <a:rPr lang="en-US" dirty="0" smtClean="0"/>
                  <a:t>Yes. IPv6 has a huge address space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7" y="5830887"/>
                <a:ext cx="7524003" cy="1009650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06-IoT-presentation-6-2048.jpg"/>
          <p:cNvPicPr>
            <a:picLocks noChangeAspect="1"/>
          </p:cNvPicPr>
          <p:nvPr/>
        </p:nvPicPr>
        <p:blipFill rotWithShape="1">
          <a:blip r:embed="rId3"/>
          <a:srcRect t="19411" b="28089"/>
          <a:stretch/>
        </p:blipFill>
        <p:spPr>
          <a:xfrm>
            <a:off x="-2" y="2247900"/>
            <a:ext cx="91440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37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IoT</a:t>
            </a:r>
            <a:r>
              <a:rPr lang="en-US" dirty="0" smtClean="0"/>
              <a:t> (Storage)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Tons of data are collected from devices all over the world.</a:t>
            </a:r>
          </a:p>
          <a:p>
            <a:r>
              <a:rPr lang="en-US" sz="2000" dirty="0" smtClean="0"/>
              <a:t>Where could we store this huge sum of data?</a:t>
            </a:r>
          </a:p>
          <a:p>
            <a:r>
              <a:rPr lang="en-US" sz="2000" dirty="0" smtClean="0"/>
              <a:t>The answer is “Cloud”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8" y="2711343"/>
            <a:ext cx="4257041" cy="2660650"/>
          </a:xfrm>
        </p:spPr>
      </p:pic>
    </p:spTree>
    <p:extLst>
      <p:ext uri="{BB962C8B-B14F-4D97-AF65-F5344CB8AC3E}">
        <p14:creationId xmlns:p14="http://schemas.microsoft.com/office/powerpoint/2010/main" val="3500205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err="1" smtClean="0"/>
              <a:t>IoT</a:t>
            </a:r>
            <a:r>
              <a:rPr lang="en-US" dirty="0" smtClean="0"/>
              <a:t> (Analytics)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1987763"/>
          </a:xfrm>
        </p:spPr>
        <p:txBody>
          <a:bodyPr/>
          <a:lstStyle/>
          <a:p>
            <a:r>
              <a:rPr lang="en-US" dirty="0" smtClean="0"/>
              <a:t>The data collected from devices is quite large and complex that becomes difficult to analyze using traditional data processing techniques, we call those data “Big Data”</a:t>
            </a:r>
          </a:p>
          <a:p>
            <a:endParaRPr lang="en-US" dirty="0"/>
          </a:p>
        </p:txBody>
      </p:sp>
      <p:pic>
        <p:nvPicPr>
          <p:cNvPr id="4" name="Picture 3" descr="08-IoT-presentation-8-2048.jpg"/>
          <p:cNvPicPr>
            <a:picLocks noChangeAspect="1"/>
          </p:cNvPicPr>
          <p:nvPr/>
        </p:nvPicPr>
        <p:blipFill rotWithShape="1">
          <a:blip r:embed="rId2"/>
          <a:srcRect t="40522" b="10033"/>
          <a:stretch/>
        </p:blipFill>
        <p:spPr>
          <a:xfrm>
            <a:off x="438150" y="3638550"/>
            <a:ext cx="8334000" cy="30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39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err="1" smtClean="0"/>
              <a:t>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The term “Internet of Things” is coined by Kevin Ashton in 1999</a:t>
            </a:r>
          </a:p>
          <a:p>
            <a:r>
              <a:rPr lang="en-US" sz="2000" dirty="0" smtClean="0"/>
              <a:t>Early example, 1982, Coke machine at Carnegie Mellon University was connected to internet which reported its inventory and temperature.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670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Applications of IoT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Smart Homes: Automated lighting, security systems</a:t>
            </a:r>
          </a:p>
          <a:p>
            <a:r>
              <a:rPr dirty="0"/>
              <a:t>- Healthcare: Wearable health monitors</a:t>
            </a:r>
          </a:p>
          <a:p>
            <a:r>
              <a:rPr dirty="0"/>
              <a:t>- Agriculture: Smart irrigation systems</a:t>
            </a:r>
          </a:p>
          <a:p>
            <a:r>
              <a:rPr dirty="0"/>
              <a:t>- Industry: Predictive maintenance and automation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102</TotalTime>
  <Words>509</Words>
  <Application>Microsoft Office PowerPoint</Application>
  <PresentationFormat>On-screen Show (4:3)</PresentationFormat>
  <Paragraphs>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Cambria Math</vt:lpstr>
      <vt:lpstr>Century Gothic</vt:lpstr>
      <vt:lpstr>Trebuchet MS</vt:lpstr>
      <vt:lpstr>Wingdings 2</vt:lpstr>
      <vt:lpstr>Quotable</vt:lpstr>
      <vt:lpstr>Part 1: Introduction to IOT</vt:lpstr>
      <vt:lpstr>What is IoT?</vt:lpstr>
      <vt:lpstr>Why IoT?</vt:lpstr>
      <vt:lpstr>About IoT (Sensor)</vt:lpstr>
      <vt:lpstr>About IoT (Communication)</vt:lpstr>
      <vt:lpstr>About IoT (Storage)</vt:lpstr>
      <vt:lpstr>About IoT (Analytics)</vt:lpstr>
      <vt:lpstr>History of IoT</vt:lpstr>
      <vt:lpstr>Applications of IoT</vt:lpstr>
      <vt:lpstr>Example</vt:lpstr>
      <vt:lpstr>Challenges</vt:lpstr>
      <vt:lpstr>30 minutes rest</vt:lpstr>
      <vt:lpstr>Part 2: About Proteus and it’s basic tools</vt:lpstr>
      <vt:lpstr>Proteus</vt:lpstr>
      <vt:lpstr>How to install Protues </vt:lpstr>
      <vt:lpstr>Add libraries</vt:lpstr>
      <vt:lpstr>Installation Link</vt:lpstr>
      <vt:lpstr>Setup Proteus in your workspace</vt:lpstr>
      <vt:lpstr>Proteus ISIS IDE Environment</vt:lpstr>
      <vt:lpstr>Proteus ISIS Mode</vt:lpstr>
      <vt:lpstr>Component Mode</vt:lpstr>
      <vt:lpstr>Place Components</vt:lpstr>
      <vt:lpstr>Edit Component Property</vt:lpstr>
      <vt:lpstr>Instrument Mode</vt:lpstr>
      <vt:lpstr>Terminal Mode</vt:lpstr>
      <vt:lpstr>Simulation Section</vt:lpstr>
      <vt:lpstr>Save Schematic Diagram</vt:lpstr>
      <vt:lpstr>Study simple component of Proteus and create a report about basic tools of Proteus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1: Introduction to IOT</dc:title>
  <dc:subject/>
  <dc:creator/>
  <cp:keywords/>
  <dc:description>generated using python-pptx</dc:description>
  <cp:lastModifiedBy>Microsoft account</cp:lastModifiedBy>
  <cp:revision>12</cp:revision>
  <dcterms:created xsi:type="dcterms:W3CDTF">2013-01-27T09:14:16Z</dcterms:created>
  <dcterms:modified xsi:type="dcterms:W3CDTF">2025-01-02T03:56:41Z</dcterms:modified>
  <cp:category/>
</cp:coreProperties>
</file>